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8" r:id="rId1"/>
  </p:sldMasterIdLst>
  <p:notesMasterIdLst>
    <p:notesMasterId r:id="rId19"/>
  </p:notesMasterIdLst>
  <p:sldIdLst>
    <p:sldId id="256" r:id="rId2"/>
    <p:sldId id="274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75" r:id="rId11"/>
    <p:sldId id="266" r:id="rId12"/>
    <p:sldId id="276" r:id="rId13"/>
    <p:sldId id="267" r:id="rId14"/>
    <p:sldId id="268" r:id="rId15"/>
    <p:sldId id="279" r:id="rId16"/>
    <p:sldId id="280" r:id="rId17"/>
    <p:sldId id="281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EE7"/>
    <a:srgbClr val="FCFCFA"/>
    <a:srgbClr val="ECE8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73AD89-F382-4A07-A9E4-33FB7A81E666}" type="datetimeFigureOut">
              <a:rPr lang="ru-RU" smtClean="0"/>
              <a:t>29.01.2023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9A0846-5649-41B3-A487-282DDD4F94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392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A0846-5649-41B3-A487-282DDD4F94D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65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A0846-5649-41B3-A487-282DDD4F94D7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276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75BA-1908-4C44-A033-FA176AA8774A}" type="datetimeFigureOut">
              <a:rPr lang="ru-RU" smtClean="0"/>
              <a:t>29.01.2023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CB56B28-F071-4929-8A3E-C8857FFFF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180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75BA-1908-4C44-A033-FA176AA8774A}" type="datetimeFigureOut">
              <a:rPr lang="ru-RU" smtClean="0"/>
              <a:t>29.01.2023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CB56B28-F071-4929-8A3E-C8857FFFF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881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75BA-1908-4C44-A033-FA176AA8774A}" type="datetimeFigureOut">
              <a:rPr lang="ru-RU" smtClean="0"/>
              <a:t>29.01.2023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CB56B28-F071-4929-8A3E-C8857FFFFD2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7003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75BA-1908-4C44-A033-FA176AA8774A}" type="datetimeFigureOut">
              <a:rPr lang="ru-RU" smtClean="0"/>
              <a:t>29.01.2023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B56B28-F071-4929-8A3E-C8857FFFF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447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75BA-1908-4C44-A033-FA176AA8774A}" type="datetimeFigureOut">
              <a:rPr lang="ru-RU" smtClean="0"/>
              <a:t>29.01.2023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B56B28-F071-4929-8A3E-C8857FFFFD2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6225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75BA-1908-4C44-A033-FA176AA8774A}" type="datetimeFigureOut">
              <a:rPr lang="ru-RU" smtClean="0"/>
              <a:t>29.01.2023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B56B28-F071-4929-8A3E-C8857FFFF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41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75BA-1908-4C44-A033-FA176AA8774A}" type="datetimeFigureOut">
              <a:rPr lang="ru-RU" smtClean="0"/>
              <a:t>29.01.2023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6B28-F071-4929-8A3E-C8857FFFF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4096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75BA-1908-4C44-A033-FA176AA8774A}" type="datetimeFigureOut">
              <a:rPr lang="ru-RU" smtClean="0"/>
              <a:t>29.01.2023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6B28-F071-4929-8A3E-C8857FFFF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7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75BA-1908-4C44-A033-FA176AA8774A}" type="datetimeFigureOut">
              <a:rPr lang="ru-RU" smtClean="0"/>
              <a:t>29.01.2023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6B28-F071-4929-8A3E-C8857FFFF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611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75BA-1908-4C44-A033-FA176AA8774A}" type="datetimeFigureOut">
              <a:rPr lang="ru-RU" smtClean="0"/>
              <a:t>29.01.2023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CB56B28-F071-4929-8A3E-C8857FFFF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96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75BA-1908-4C44-A033-FA176AA8774A}" type="datetimeFigureOut">
              <a:rPr lang="ru-RU" smtClean="0"/>
              <a:t>29.01.2023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CB56B28-F071-4929-8A3E-C8857FFFF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0158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75BA-1908-4C44-A033-FA176AA8774A}" type="datetimeFigureOut">
              <a:rPr lang="ru-RU" smtClean="0"/>
              <a:t>29.01.2023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CB56B28-F071-4929-8A3E-C8857FFFF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652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75BA-1908-4C44-A033-FA176AA8774A}" type="datetimeFigureOut">
              <a:rPr lang="ru-RU" smtClean="0"/>
              <a:t>29.01.2023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6B28-F071-4929-8A3E-C8857FFFF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998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75BA-1908-4C44-A033-FA176AA8774A}" type="datetimeFigureOut">
              <a:rPr lang="ru-RU" smtClean="0"/>
              <a:t>29.01.2023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6B28-F071-4929-8A3E-C8857FFFF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992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75BA-1908-4C44-A033-FA176AA8774A}" type="datetimeFigureOut">
              <a:rPr lang="ru-RU" smtClean="0"/>
              <a:t>29.01.2023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56B28-F071-4929-8A3E-C8857FFFF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577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975BA-1908-4C44-A033-FA176AA8774A}" type="datetimeFigureOut">
              <a:rPr lang="ru-RU" smtClean="0"/>
              <a:t>29.01.2023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CB56B28-F071-4929-8A3E-C8857FFFF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2336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975BA-1908-4C44-A033-FA176AA8774A}" type="datetimeFigureOut">
              <a:rPr lang="ru-RU" smtClean="0"/>
              <a:t>29.01.2023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CB56B28-F071-4929-8A3E-C8857FFFFD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903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9" r:id="rId1"/>
    <p:sldLayoutId id="2147484160" r:id="rId2"/>
    <p:sldLayoutId id="2147484161" r:id="rId3"/>
    <p:sldLayoutId id="2147484162" r:id="rId4"/>
    <p:sldLayoutId id="2147484163" r:id="rId5"/>
    <p:sldLayoutId id="2147484164" r:id="rId6"/>
    <p:sldLayoutId id="2147484165" r:id="rId7"/>
    <p:sldLayoutId id="2147484166" r:id="rId8"/>
    <p:sldLayoutId id="2147484167" r:id="rId9"/>
    <p:sldLayoutId id="2147484168" r:id="rId10"/>
    <p:sldLayoutId id="2147484169" r:id="rId11"/>
    <p:sldLayoutId id="2147484170" r:id="rId12"/>
    <p:sldLayoutId id="2147484171" r:id="rId13"/>
    <p:sldLayoutId id="2147484172" r:id="rId14"/>
    <p:sldLayoutId id="2147484173" r:id="rId15"/>
    <p:sldLayoutId id="214748417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04653" y="1046009"/>
            <a:ext cx="1001940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3970" algn="ctr">
              <a:spcAft>
                <a:spcPts val="0"/>
              </a:spcAft>
            </a:pP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Лекция 2. 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3970" algn="ctr">
              <a:spcAft>
                <a:spcPts val="0"/>
              </a:spcAft>
            </a:pP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История 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развития сервисной деятельности в России</a:t>
            </a:r>
            <a:endParaRPr lang="ru-RU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71601" y="2366115"/>
            <a:ext cx="9952455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3970" algn="ctr">
              <a:spcAft>
                <a:spcPts val="120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План лекции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457200" marR="1397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Объективные факторы развития хозяйствования и услуг в России.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1397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Роль государственных механизмов в развитии услуг.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1397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Отечественные услуги: от традиционных форм к современным.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1397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Сфера обслуживания в советский и постсоветский периоды.</a:t>
            </a:r>
          </a:p>
          <a:p>
            <a:pPr marL="457200" marR="1397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Особенности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развития сервисной деятельности в современной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России </a:t>
            </a:r>
            <a:endParaRPr lang="ru-RU" sz="2400" i="1" dirty="0" smtClean="0">
              <a:solidFill>
                <a:schemeClr val="bg1">
                  <a:lumMod val="6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8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6738" y="1348620"/>
            <a:ext cx="11333314" cy="4893647"/>
          </a:xfrm>
          <a:prstGeom prst="rect">
            <a:avLst/>
          </a:prstGeom>
          <a:solidFill>
            <a:srgbClr val="F1EEE7"/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трансформаций рекреационных потребностей граждан России,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форм их обслуживания на рубеже XIX – XX вв. свидетельствует о том,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 время отечественная сфера услуг осуществляла нелегкий переход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традиционных к индустриально-массовым формам развития.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Этот переход протекал неравномерно, в разных сегментах услуг и в целом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замедленном темпе (современные формы организации труда проникали в сферу услуг через некоторые наиболее продвинутые промышленные отрасли, восприимчивые к техническому развитию – производство транспорта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пассажирских перевозок, текстильную, пищевую промышленность, а также через некоторые зрелищные и художественно-эстетические формы обслуживания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Наряду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продвинутыми в сервисном отношении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продолжали существовать масштабные территории и многочисленные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сообщества,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слабо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затронутые или совсем незатронутые новыми формами обслуживания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143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93" y="727101"/>
            <a:ext cx="91041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Сфера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обслуживания в советский и постсоветский периоды.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43951" y="1483967"/>
            <a:ext cx="10971811" cy="4893647"/>
          </a:xfrm>
          <a:prstGeom prst="rect">
            <a:avLst/>
          </a:prstGeom>
          <a:solidFill>
            <a:srgbClr val="F1EEE7"/>
          </a:solidFill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Почти все преобразования советского периода приобретали универсалистскую направленность и осуществлялись под жестким контролем партийно-государственных органов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450215" algn="just">
              <a:spcAft>
                <a:spcPts val="0"/>
              </a:spcAft>
            </a:pP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модернизационные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преобразования того времени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были направлены </a:t>
            </a: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внедрение единых для страны форм общественной собственности, однотипной организации трудовой деятельности, сходных условий быта </a:t>
            </a: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отдыха людей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этот период была закреплена иерархичная вертикаль власти между разными уровнями управления социальной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практикой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существовала практика продвижения технических и иных новшеств в разные сферы и отрасли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хозяйства; сферы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услуг и быта общественные ресурсы выделялись в последнюю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очередь;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571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9664" y="2041180"/>
            <a:ext cx="10971811" cy="3046988"/>
          </a:xfrm>
          <a:prstGeom prst="rect">
            <a:avLst/>
          </a:prstGeom>
          <a:solidFill>
            <a:srgbClr val="F1EEE7"/>
          </a:solidFill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граждане удовлетворяли значительную часть своих потребностей через платное потребление, т.е. через оплату определенной части продуктов и услуг </a:t>
            </a:r>
            <a:b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из семейного бюджета;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целом существовавшие формы обмена и платного обслуживания не создавали рыночных отношений, которые существовали в обществе капиталистического типа (сложился так называемый социалистический внутренний рынок, который оставался плановым явлением и функционировал в рамках государственного регулирования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872402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01139" y="1841154"/>
            <a:ext cx="10435086" cy="3416320"/>
          </a:xfrm>
          <a:prstGeom prst="rect">
            <a:avLst/>
          </a:prstGeom>
          <a:solidFill>
            <a:srgbClr val="F1EEE7"/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СССР существовало так называемое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«бесплатное потребление»,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финансировании которого семейные бюджеты населения не принимали участие (оно целиком осуществлялось за счет общественных фондов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 потребления включал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себя: медицинское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обслуживание (лечение, питание в больницах, обслуживание населения в поликлиниках и др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.); образование; потребление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бесплатных услуг культурных учреждений и т.д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.,;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городах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большинстве случаев оставалось бесплатным предоставление жилья для граждан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648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86864" y="2484092"/>
            <a:ext cx="1043508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Существовало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льготное потребление, частично оплачиваемое населением: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потребление жилищно-коммунальных услуг,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услуг дошкольных учреждений,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домов отдыха, санаториев и др.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участие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 в кооперативном строительстве жилых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домов.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790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43990" y="2412654"/>
            <a:ext cx="1043508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современной России насущной задачей социальной политики является адаптация социальной сферы к рыночным условиям хозяйствования, в частности, предоставление минимальных социальных гарантий разным слоям населения для выравнивания стартовых возможностей граждан, особенно молодого возраста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3340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86864" y="1526829"/>
            <a:ext cx="1043508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Заботой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властей в центре и на местах остаются такие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аспекты жизни населения, как: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разницы стоимости жизни в разных регионах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страны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неприемлемой дифференциации в образе жизни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людей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населения на уровне прожиточного минимума,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ликвидация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неплатежей всех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видов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минимального перечня жизненно важных социальных услуг незащищенным и бедным слоям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соотношение доли рабочего и доли свободного времени работников и т.п.</a:t>
            </a:r>
          </a:p>
        </p:txBody>
      </p:sp>
    </p:spTree>
    <p:extLst>
      <p:ext uri="{BB962C8B-B14F-4D97-AF65-F5344CB8AC3E}">
        <p14:creationId xmlns:p14="http://schemas.microsoft.com/office/powerpoint/2010/main" val="3238526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54084" y="2337757"/>
            <a:ext cx="52793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141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0200" y="1976750"/>
            <a:ext cx="10592699" cy="3785652"/>
          </a:xfrm>
          <a:prstGeom prst="rect">
            <a:avLst/>
          </a:prstGeom>
          <a:solidFill>
            <a:srgbClr val="F1EEE7"/>
          </a:solidFill>
        </p:spPr>
        <p:txBody>
          <a:bodyPr wrap="square">
            <a:spAutoFit/>
          </a:bodyPr>
          <a:lstStyle/>
          <a:p>
            <a:pPr marR="13970" indent="450215" algn="just">
              <a:spcAft>
                <a:spcPts val="0"/>
              </a:spcAft>
            </a:pPr>
            <a:r>
              <a:rPr lang="ru-RU" sz="2400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Характеристики факторов влияния на развитие сферы услуг:</a:t>
            </a:r>
          </a:p>
          <a:p>
            <a:pPr marR="13970" indent="450215" algn="just">
              <a:spcAft>
                <a:spcPts val="0"/>
              </a:spcAft>
            </a:pP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3970">
              <a:spcAft>
                <a:spcPts val="0"/>
              </a:spcAft>
            </a:pPr>
            <a:r>
              <a:rPr lang="ru-RU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многообразие территориально-климатических зон с преобладанием северного и умеренно-континентального климата: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4445" algn="just">
              <a:spcBef>
                <a:spcPts val="1200"/>
              </a:spcBef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а) сформировало способы удовлетворения жизненно важных потребностей граждан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страны (первичные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потребности, на которые ориентировались семейно-бытовые процессы и общественные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услуги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4445" algn="just">
              <a:spcBef>
                <a:spcPts val="1200"/>
              </a:spcBef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б) обусловило сложности развития сферы услуг.</a:t>
            </a:r>
          </a:p>
          <a:p>
            <a:pPr marR="4445" indent="450215" algn="just">
              <a:spcAft>
                <a:spcPts val="0"/>
              </a:spcAft>
            </a:pPr>
            <a:endParaRPr lang="ru-RU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48005" y="690708"/>
            <a:ext cx="1053914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3970" algn="ctr">
              <a:spcAft>
                <a:spcPts val="0"/>
              </a:spcAft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Объективные факторы развития хозяйствования </a:t>
            </a:r>
            <a:b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услуг в России.</a:t>
            </a:r>
          </a:p>
        </p:txBody>
      </p:sp>
    </p:spTree>
    <p:extLst>
      <p:ext uri="{BB962C8B-B14F-4D97-AF65-F5344CB8AC3E}">
        <p14:creationId xmlns:p14="http://schemas.microsoft.com/office/powerpoint/2010/main" val="426544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00226" y="797065"/>
            <a:ext cx="10191750" cy="5416868"/>
          </a:xfrm>
          <a:prstGeom prst="rect">
            <a:avLst/>
          </a:prstGeom>
          <a:solidFill>
            <a:srgbClr val="F1EEE7"/>
          </a:solidFill>
        </p:spPr>
        <p:txBody>
          <a:bodyPr wrap="square">
            <a:spAutoFit/>
          </a:bodyPr>
          <a:lstStyle/>
          <a:p>
            <a:pPr marR="8890" algn="just">
              <a:spcAft>
                <a:spcPts val="1200"/>
              </a:spcAft>
            </a:pP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ru-RU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хозяйственное и этнокультурное многообразие российского общества</a:t>
            </a:r>
            <a:r>
              <a:rPr lang="ru-RU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889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начиная с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XV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в. в территорию российского государства постоянно включались земли, на которых жили представители разных </a:t>
            </a:r>
            <a:r>
              <a:rPr lang="ru-RU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этнонациональных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сообществ, имевших разнотипную хозяйственную культуру;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889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среди трудовых занятий и технологий России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XIX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в. можно было встретить как современные формы экономической деятельности (передовые технологии земледелия, железнодорожное строительство, банковскую деятельность), так и традиционные занятия (архаичные формы земледелия, кочевое скотоводство, охота на морского зверя и др.);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889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новые, наиболее эффективные и продвинутые формы обслуживания, которые шли из Западной Европы, поначалу укореняясь в городах, </a:t>
            </a:r>
            <a:b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среди образованных слоев населения, имели мало шансов быстро распространиться по всей территории страны.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1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31127" y="1583139"/>
            <a:ext cx="10698911" cy="3939540"/>
          </a:xfrm>
          <a:prstGeom prst="rect">
            <a:avLst/>
          </a:prstGeom>
          <a:solidFill>
            <a:srgbClr val="F1EEE7"/>
          </a:solidFill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spcBef>
                <a:spcPct val="0"/>
              </a:spcBef>
              <a:spcAft>
                <a:spcPts val="1200"/>
              </a:spcAft>
            </a:pP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Влияние политики правительства России на развитие услуг: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государство создавало предпосылки для развития в стране хозяйственного единого организма: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приходилось учитывать различные хозяйственные нормы, неодинаковые императивы трудовой морали, порой отсутствие навыков денежно-финансовых операций у представителей малочисленных этнических групп (например, некоторых коренных народов Сибири и Дальнего Востока);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государственные учреждения развивали некоторые 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услуги общественного назначения и массового масштаба</a:t>
            </a:r>
            <a:r>
              <a:rPr kumimoji="0" lang="ru-RU" sz="240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учреждения культуры, систему образования)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14871" y="704995"/>
            <a:ext cx="96145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Роль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государственных механизмов в развитии услуг.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54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890340" y="4378541"/>
            <a:ext cx="6399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72459" y="1373254"/>
            <a:ext cx="10515599" cy="5047536"/>
          </a:xfrm>
          <a:prstGeom prst="rect">
            <a:avLst/>
          </a:prstGeom>
          <a:solidFill>
            <a:srgbClr val="F1EEE7"/>
          </a:solidFill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spcBef>
                <a:spcPct val="0"/>
              </a:spcBef>
              <a:spcAft>
                <a:spcPts val="120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правительство приложило немало усилий к тому, чтобы в стране заработали механизмы, формирующие единое хозяйственное 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финансовое пространство:</a:t>
            </a: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реформы Петра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Александра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нацеленные на модернизацию экономики;</a:t>
            </a: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реформы середины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XIX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в. позволили российским предпринимателям и промышленникам более активно создавать индустриальные основы экономики;</a:t>
            </a: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после 1917 г. были осуществлены радикальные преобразования в системе рыночного хозяйствования и отношений собственности (упразднение слоя буржуазии и предпринимателей сопровождалось немалыми экономическими, социальными и гуманитарно-культурными издержками);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60-м годам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XX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в. отечественная экономика обрела индустриальный характер (создана на новой основе сфера услуг современного типа)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92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890340" y="4378541"/>
            <a:ext cx="639919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08178" y="1651345"/>
            <a:ext cx="10444162" cy="4154984"/>
          </a:xfrm>
          <a:prstGeom prst="rect">
            <a:avLst/>
          </a:prstGeom>
          <a:solidFill>
            <a:srgbClr val="F1EEE7"/>
          </a:solidFill>
        </p:spPr>
        <p:txBody>
          <a:bodyPr wrap="square">
            <a:spAutoFit/>
          </a:bodyPr>
          <a:lstStyle/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современной России вновь восстанавливаются товарно-рыночные отношения, а также право частной и коллективной собственности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экономической практике (</a:t>
            </a:r>
            <a:r>
              <a:rPr lang="ru-RU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сфера услуг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становится открытой, подконтрольной общественным институтам и выборным органам власти, приобретает конкурентоспособные качества, основанные на правовом регулировании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новая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государственная политика в сфере услуг должна учесть и преодолеть те трудности, которые препятствовали развитию товарно-рыночных отношений в истории нашего общества на прежних этапах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модернизации: </a:t>
            </a:r>
            <a:b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отечественную хозяйственную практику введён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механизм биржевого </a:t>
            </a: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обслуживания.</a:t>
            </a:r>
            <a:endParaRPr lang="ru-RU" sz="2400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45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85449" y="2293740"/>
            <a:ext cx="1020172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Отечественная история хозяйствования свидетельствует, </a:t>
            </a:r>
            <a:b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государственно-правовые механизмы регулирования </a:t>
            </a:r>
            <a:b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сферы услуг всегда выступали важными факторами развития </a:t>
            </a:r>
            <a:b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обслуживания, особенно в условиях динамизации экономического </a:t>
            </a:r>
            <a:b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общественного развития.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Важно,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чтобы в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данных преобразованиях </a:t>
            </a:r>
            <a:b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были заинтересованы сами</a:t>
            </a:r>
            <a:r>
              <a:rPr kumimoji="0" lang="ru-RU" sz="2400" b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4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предприниматели и работники данной сферы.</a:t>
            </a:r>
            <a:endParaRPr kumimoji="0" lang="ru-RU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73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24268" y="716761"/>
            <a:ext cx="1056771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Отечественные </a:t>
            </a:r>
            <a:r>
              <a:rPr lang="ru-RU" sz="26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услуги: от традиционных форм к </a:t>
            </a:r>
            <a:r>
              <a:rPr lang="ru-RU" sz="26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современным</a:t>
            </a:r>
            <a:endParaRPr lang="ru-RU" sz="2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77953" y="1768619"/>
            <a:ext cx="10523508" cy="3724096"/>
          </a:xfrm>
          <a:prstGeom prst="rect">
            <a:avLst/>
          </a:prstGeom>
          <a:solidFill>
            <a:srgbClr val="F1EEE7"/>
          </a:solidFill>
        </p:spPr>
        <p:txBody>
          <a:bodyPr wrap="square">
            <a:spAutoFit/>
          </a:bodyPr>
          <a:lstStyle/>
          <a:p>
            <a:pPr marR="8890" algn="just">
              <a:spcAft>
                <a:spcPts val="0"/>
              </a:spcAft>
            </a:pPr>
            <a:r>
              <a:rPr lang="ru-RU" sz="2400" b="1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Удовлетворение потребности в услугах разными социальными </a:t>
            </a:r>
            <a:br>
              <a:rPr lang="ru-RU" sz="2400" b="1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400" b="1" u="sng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слоями населения России: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8890" indent="-342900" algn="just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 процесса удовлетворения потребностей представителей высших классов носил неоднозначный характер: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одной стороны – игнорирование отечественных традиций и бытовых обычаев в этом направлении, с другой – образ жизни предлагал более современные и во многом эффективные образцы социального поведения, поддержания здоровья и отдыха и т.п.;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8890" indent="-342900" algn="just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удовлетворение жизненных потребностей людей со средним и низким достатком носило характер самообслуживания на основе традиций.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68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82524" y="1848682"/>
            <a:ext cx="1074563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Специализированные виды услуг: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ранние виды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специализированной деятельности услуг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ремесленные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и торговля: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торговля: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каждом крупном или среднем городе России в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XVII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XIX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вв. существовала базарная площадь, где располагались торговые ряды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(велась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оптовая и розничная торговля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ремесленные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занятия: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половине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XIX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 русские мастеровые люди, крестьяне-отходники и ремесленники выработали такую форму объединения, как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артель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 XIX начале XX в. в России широкое распространение получило кооперативное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24281" y="788198"/>
            <a:ext cx="105677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Отечественные услуги: от традиционных форм к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современным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18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Зелены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594</TotalTime>
  <Words>510</Words>
  <Application>Microsoft Office PowerPoint</Application>
  <PresentationFormat>Широкоэкранный</PresentationFormat>
  <Paragraphs>70</Paragraphs>
  <Slides>17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Century Gothic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Ksenia</dc:creator>
  <cp:lastModifiedBy>Учетная запись Майкрософт</cp:lastModifiedBy>
  <cp:revision>21</cp:revision>
  <dcterms:created xsi:type="dcterms:W3CDTF">2014-03-04T07:55:39Z</dcterms:created>
  <dcterms:modified xsi:type="dcterms:W3CDTF">2023-01-29T10:40:27Z</dcterms:modified>
</cp:coreProperties>
</file>